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335" r:id="rId5"/>
    <p:sldId id="336" r:id="rId6"/>
    <p:sldId id="348" r:id="rId7"/>
    <p:sldId id="349" r:id="rId8"/>
    <p:sldId id="350" r:id="rId9"/>
    <p:sldId id="351" r:id="rId10"/>
    <p:sldId id="340" r:id="rId11"/>
    <p:sldId id="352" r:id="rId12"/>
    <p:sldId id="353" r:id="rId13"/>
    <p:sldId id="354" r:id="rId14"/>
    <p:sldId id="355" r:id="rId15"/>
    <p:sldId id="356" r:id="rId16"/>
    <p:sldId id="358" r:id="rId17"/>
    <p:sldId id="357" r:id="rId18"/>
    <p:sldId id="34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394" autoAdjust="0"/>
  </p:normalViewPr>
  <p:slideViewPr>
    <p:cSldViewPr snapToGrid="0">
      <p:cViewPr varScale="1">
        <p:scale>
          <a:sx n="109" d="100"/>
          <a:sy n="109" d="100"/>
        </p:scale>
        <p:origin x="612" y="96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5/7/2024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5/7/2024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1616" y="960120"/>
            <a:ext cx="5221224" cy="3056343"/>
          </a:xfrm>
        </p:spPr>
        <p:txBody>
          <a:bodyPr/>
          <a:lstStyle/>
          <a:p>
            <a:r>
              <a:rPr lang="en-US" dirty="0" err="1"/>
              <a:t>SuperScale</a:t>
            </a:r>
            <a:r>
              <a:rPr lang="en-US" dirty="0"/>
              <a:t>: Image Upscaling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E58434-E780-73B4-8AE6-465CED068D4A}"/>
              </a:ext>
            </a:extLst>
          </p:cNvPr>
          <p:cNvSpPr txBox="1"/>
          <p:nvPr/>
        </p:nvSpPr>
        <p:spPr>
          <a:xfrm>
            <a:off x="6096000" y="4016463"/>
            <a:ext cx="28264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Laraib Akhtar 21L-5294</a:t>
            </a:r>
          </a:p>
          <a:p>
            <a:r>
              <a:rPr lang="en-US" dirty="0"/>
              <a:t>Qasim Naveed 21L-5231</a:t>
            </a:r>
          </a:p>
          <a:p>
            <a:r>
              <a:rPr lang="en-US" dirty="0"/>
              <a:t>Wajeeh Ahmad 21L-7565</a:t>
            </a:r>
          </a:p>
          <a:p>
            <a:r>
              <a:rPr lang="en-US" dirty="0"/>
              <a:t>Haseeb Zaheer 21L-5171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BC080-818C-E725-54BB-4A41DC5F1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C0D2B1-C8A8-DEDE-5434-8378802CC4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241" y="246253"/>
            <a:ext cx="7435516" cy="599051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EB4C31-E3F1-B50F-EDEE-960B633125DC}"/>
              </a:ext>
            </a:extLst>
          </p:cNvPr>
          <p:cNvSpPr txBox="1"/>
          <p:nvPr/>
        </p:nvSpPr>
        <p:spPr>
          <a:xfrm>
            <a:off x="5071590" y="6258654"/>
            <a:ext cx="204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Desired Output</a:t>
            </a:r>
          </a:p>
        </p:txBody>
      </p:sp>
    </p:spTree>
    <p:extLst>
      <p:ext uri="{BB962C8B-B14F-4D97-AF65-F5344CB8AC3E}">
        <p14:creationId xmlns:p14="http://schemas.microsoft.com/office/powerpoint/2010/main" val="2950743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BC080-818C-E725-54BB-4A41DC5F1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EB4C31-E3F1-B50F-EDEE-960B633125DC}"/>
              </a:ext>
            </a:extLst>
          </p:cNvPr>
          <p:cNvSpPr txBox="1"/>
          <p:nvPr/>
        </p:nvSpPr>
        <p:spPr>
          <a:xfrm>
            <a:off x="5071590" y="6258654"/>
            <a:ext cx="246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PRE-TRAINED ESRGAN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7F8A18-5BD9-4528-68B0-A38EEA71B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576" y="230014"/>
            <a:ext cx="7418847" cy="597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159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BC080-818C-E725-54BB-4A41DC5F1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EB4C31-E3F1-B50F-EDEE-960B633125DC}"/>
              </a:ext>
            </a:extLst>
          </p:cNvPr>
          <p:cNvSpPr txBox="1"/>
          <p:nvPr/>
        </p:nvSpPr>
        <p:spPr>
          <a:xfrm>
            <a:off x="5071590" y="6258654"/>
            <a:ext cx="204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OpenCV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589121-A0B6-6878-8C52-952E3C21E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198" y="230014"/>
            <a:ext cx="7467601" cy="601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01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BC080-818C-E725-54BB-4A41DC5F1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EB4C31-E3F1-B50F-EDEE-960B633125DC}"/>
              </a:ext>
            </a:extLst>
          </p:cNvPr>
          <p:cNvSpPr txBox="1"/>
          <p:nvPr/>
        </p:nvSpPr>
        <p:spPr>
          <a:xfrm>
            <a:off x="4706027" y="6271093"/>
            <a:ext cx="277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SuperScale</a:t>
            </a:r>
            <a:r>
              <a:rPr lang="en-US" dirty="0"/>
              <a:t> (Epoch 120)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ADC3A3-3419-E727-D20D-6247E84491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865" y="110786"/>
            <a:ext cx="7646264" cy="61603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6009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BC080-818C-E725-54BB-4A41DC5F1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6ACF0E-EBF8-5B6B-3FA5-8B72D9636D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90" y="1769430"/>
            <a:ext cx="3680595" cy="2965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E802CD-05F3-9CAC-5A6A-7ABD5BA4ED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702" y="1769430"/>
            <a:ext cx="3680595" cy="2965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9550FF-8506-3E76-B24F-160F4BB64A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615" y="1788999"/>
            <a:ext cx="3680595" cy="296531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F097FB-2F10-C1D5-1656-CAD7C4380CCB}"/>
              </a:ext>
            </a:extLst>
          </p:cNvPr>
          <p:cNvSpPr txBox="1"/>
          <p:nvPr/>
        </p:nvSpPr>
        <p:spPr>
          <a:xfrm>
            <a:off x="9493897" y="4778651"/>
            <a:ext cx="204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Epoch 250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256EC4-E055-29F8-A694-5887B2D54285}"/>
              </a:ext>
            </a:extLst>
          </p:cNvPr>
          <p:cNvSpPr txBox="1"/>
          <p:nvPr/>
        </p:nvSpPr>
        <p:spPr>
          <a:xfrm>
            <a:off x="5513239" y="4796274"/>
            <a:ext cx="204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Epoch 120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061C06-292C-D8F4-9E2F-1A5A5398834A}"/>
              </a:ext>
            </a:extLst>
          </p:cNvPr>
          <p:cNvSpPr txBox="1"/>
          <p:nvPr/>
        </p:nvSpPr>
        <p:spPr>
          <a:xfrm>
            <a:off x="1532581" y="4778651"/>
            <a:ext cx="204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Epoch 1</a:t>
            </a:r>
          </a:p>
        </p:txBody>
      </p:sp>
    </p:spTree>
    <p:extLst>
      <p:ext uri="{BB962C8B-B14F-4D97-AF65-F5344CB8AC3E}">
        <p14:creationId xmlns:p14="http://schemas.microsoft.com/office/powerpoint/2010/main" val="957111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D26CD7-F643-DE86-9395-258C3065FA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Problem Statement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US" b="1" dirty="0"/>
              <a:t>Visual Quality: </a:t>
            </a:r>
            <a:r>
              <a:rPr lang="en-US" dirty="0"/>
              <a:t>Low-resolution images lack detail and clarity, making them unsuitable for many applications.</a:t>
            </a:r>
          </a:p>
          <a:p>
            <a:r>
              <a:rPr lang="en-US" b="1" dirty="0"/>
              <a:t>Usability: </a:t>
            </a:r>
            <a:r>
              <a:rPr lang="en-US" dirty="0"/>
              <a:t>Enhancing low-res images to high-definition improves their suitability for analysis, interpretation, and presentation.</a:t>
            </a:r>
          </a:p>
          <a:p>
            <a:r>
              <a:rPr lang="en-US" b="1" dirty="0"/>
              <a:t>Diverse Applications: </a:t>
            </a:r>
            <a:r>
              <a:rPr lang="en-US" dirty="0"/>
              <a:t>Upscaling is crucial for medical imaging, surveillance, digital media, and more.</a:t>
            </a:r>
          </a:p>
          <a:p>
            <a:endParaRPr lang="en-US" dirty="0"/>
          </a:p>
          <a:p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 err="1"/>
              <a:t>DataSet</a:t>
            </a:r>
            <a:r>
              <a:rPr lang="en-US" dirty="0"/>
              <a:t> Info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/>
          <a:p>
            <a:r>
              <a:rPr lang="en-US" b="1" dirty="0"/>
              <a:t>DIV2K Dataset: </a:t>
            </a:r>
            <a:r>
              <a:rPr lang="en-US" dirty="0"/>
              <a:t>A high-quality, diverse benchmark for image super-resolution.</a:t>
            </a:r>
          </a:p>
          <a:p>
            <a:r>
              <a:rPr lang="en-US" b="1" dirty="0"/>
              <a:t>Extensive Images: </a:t>
            </a:r>
            <a:r>
              <a:rPr lang="en-US" dirty="0"/>
              <a:t>The dataset covers a wide range of scenes, objects, textures, and patterns.</a:t>
            </a:r>
          </a:p>
          <a:p>
            <a:r>
              <a:rPr lang="en-US" b="1" dirty="0"/>
              <a:t>Training &amp; Testing: </a:t>
            </a:r>
            <a:r>
              <a:rPr lang="en-US" dirty="0"/>
              <a:t>500 images for training, 100 pairs held-out for evaluation.</a:t>
            </a:r>
          </a:p>
          <a:p>
            <a:r>
              <a:rPr lang="en-US" b="1" dirty="0"/>
              <a:t>Preprocessing: </a:t>
            </a:r>
            <a:r>
              <a:rPr lang="en-US" dirty="0"/>
              <a:t>Augmentation, resizing, and batch processing to optimize model input.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792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Methodology</a:t>
            </a:r>
            <a:br>
              <a:rPr lang="en-US" dirty="0"/>
            </a:br>
            <a:r>
              <a:rPr lang="en-US" dirty="0"/>
              <a:t>GAN: </a:t>
            </a:r>
            <a:r>
              <a:rPr lang="en-US" b="0" dirty="0"/>
              <a:t>Generative adversarial Network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US" b="1" dirty="0"/>
              <a:t>Generator: </a:t>
            </a:r>
            <a:r>
              <a:rPr lang="en-US" dirty="0"/>
              <a:t>Transforms low-res inputs into high-quality outputs.</a:t>
            </a:r>
          </a:p>
          <a:p>
            <a:r>
              <a:rPr lang="en-US" b="1" dirty="0"/>
              <a:t>Discriminator: </a:t>
            </a:r>
            <a:r>
              <a:rPr lang="en-US" dirty="0"/>
              <a:t>Distinguishes real high-res images from generated ones.</a:t>
            </a:r>
          </a:p>
          <a:p>
            <a:r>
              <a:rPr lang="en-US" b="1" dirty="0"/>
              <a:t>Adversarial Loss: </a:t>
            </a:r>
            <a:r>
              <a:rPr lang="en-US" dirty="0"/>
              <a:t>Encourages the generator to produce realistic, high-res images.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455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>
            <a:noAutofit/>
          </a:bodyPr>
          <a:lstStyle/>
          <a:p>
            <a:r>
              <a:rPr lang="en-US" b="1" dirty="0"/>
              <a:t>Data Augmentation: </a:t>
            </a:r>
            <a:r>
              <a:rPr lang="en-US" dirty="0"/>
              <a:t>Augment original images with random transformations to enrich dataset diversity.</a:t>
            </a:r>
          </a:p>
          <a:p>
            <a:r>
              <a:rPr lang="en-US" b="1" dirty="0"/>
              <a:t>Resizing and Formatting: </a:t>
            </a:r>
            <a:r>
              <a:rPr lang="en-US" dirty="0"/>
              <a:t>Resize augmented images to 1500x1500 pixels for uniformity in batch processing.</a:t>
            </a:r>
          </a:p>
          <a:p>
            <a:r>
              <a:rPr lang="en-US" b="1" dirty="0"/>
              <a:t>Batch Processing: </a:t>
            </a:r>
            <a:r>
              <a:rPr lang="en-US" dirty="0"/>
              <a:t>Organize images into batches of 16, optimizing computational efficiency.</a:t>
            </a:r>
          </a:p>
          <a:p>
            <a:r>
              <a:rPr lang="en-US" b="1" dirty="0"/>
              <a:t>Further Augmentation for Generalization: </a:t>
            </a:r>
            <a:r>
              <a:rPr lang="en-US" dirty="0"/>
              <a:t>Apply additional random transformations to enhance model's adaptability to diverse image characteristics.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539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Model Information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28" name="Picture 4" descr="Architecture of ESRGAN.">
            <a:extLst>
              <a:ext uri="{FF2B5EF4-FFF2-40B4-BE49-F238E27FC236}">
                <a16:creationId xmlns:a16="http://schemas.microsoft.com/office/drawing/2014/main" id="{5816B130-4544-D3E5-CD82-623560443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31" y="1739210"/>
            <a:ext cx="9317246" cy="428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13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Results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C8A46-D49C-FB70-9062-B672F2F7F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9694" y="4068392"/>
            <a:ext cx="5580586" cy="2197590"/>
          </a:xfrm>
        </p:spPr>
        <p:txBody>
          <a:bodyPr/>
          <a:lstStyle/>
          <a:p>
            <a:r>
              <a:rPr lang="en-US" dirty="0"/>
              <a:t>How our model compares to current competitors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63031-212A-6E19-D98B-252A6D99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PSNR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BC080-818C-E725-54BB-4A41DC5F1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1F1DAB-59A7-86B9-5AC6-8E476C769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424" y="1159655"/>
            <a:ext cx="7524454" cy="52695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8741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63031-212A-6E19-D98B-252A6D99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BC080-818C-E725-54BB-4A41DC5F1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ED1B56-4CAA-FF72-F51C-7513E0701B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0" t="6304" r="192" b="3901"/>
          <a:stretch/>
        </p:blipFill>
        <p:spPr bwMode="auto">
          <a:xfrm>
            <a:off x="2246376" y="1399032"/>
            <a:ext cx="8273912" cy="521271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4050272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{77753758-3D2D-47AF-B6CC-0C35E402FEAE}tf16411248_win32</Template>
  <TotalTime>42</TotalTime>
  <Words>277</Words>
  <Application>Microsoft Office PowerPoint</Application>
  <PresentationFormat>Widescreen</PresentationFormat>
  <Paragraphs>51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Avenir Next LT Pro Light</vt:lpstr>
      <vt:lpstr>Calibri</vt:lpstr>
      <vt:lpstr>Posterama</vt:lpstr>
      <vt:lpstr>Custom</vt:lpstr>
      <vt:lpstr>SuperScale: Image Upscaling</vt:lpstr>
      <vt:lpstr>Problem Statement </vt:lpstr>
      <vt:lpstr>DataSet Info</vt:lpstr>
      <vt:lpstr>Methodology GAN: Generative adversarial Network</vt:lpstr>
      <vt:lpstr>Preprocessing</vt:lpstr>
      <vt:lpstr>Model Information</vt:lpstr>
      <vt:lpstr>Results</vt:lpstr>
      <vt:lpstr>PSNR</vt:lpstr>
      <vt:lpstr>MSE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SuperScale: Image Upscaling</dc:title>
  <dc:creator>laraib akhtar</dc:creator>
  <cp:lastModifiedBy>laraib akhtar</cp:lastModifiedBy>
  <cp:revision>3</cp:revision>
  <dcterms:created xsi:type="dcterms:W3CDTF">2024-05-07T17:19:24Z</dcterms:created>
  <dcterms:modified xsi:type="dcterms:W3CDTF">2024-05-07T18:02:24Z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